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1346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9" dt="2025-06-11T01:28:2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80476"/>
  </p:normalViewPr>
  <p:slideViewPr>
    <p:cSldViewPr snapToGrid="0">
      <p:cViewPr varScale="1">
        <p:scale>
          <a:sx n="63" d="100"/>
          <a:sy n="63" d="100"/>
        </p:scale>
        <p:origin x="224" y="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8/10/relationships/authors" Target="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6-11T01:32:34.778" v="850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6-11T01:22:58.229" v="569" actId="20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6-11T01:22:58.229" v="569" actId="20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  <pc:sldChg chg="modSp new mod">
        <pc:chgData name="Matt Kolon" userId="23ffe71c-c649-46c6-9921-4f3dbcef114c" providerId="ADAL" clId="{EAF9DDF6-93E1-DA4A-942F-114A8DC586DB}" dt="2025-06-11T01:32:34.778" v="850" actId="20577"/>
        <pc:sldMkLst>
          <pc:docMk/>
          <pc:sldMk cId="3973006558" sldId="1346"/>
        </pc:sldMkLst>
        <pc:spChg chg="mod">
          <ac:chgData name="Matt Kolon" userId="23ffe71c-c649-46c6-9921-4f3dbcef114c" providerId="ADAL" clId="{EAF9DDF6-93E1-DA4A-942F-114A8DC586DB}" dt="2025-06-11T01:32:34.778" v="850" actId="20577"/>
          <ac:spMkLst>
            <pc:docMk/>
            <pc:sldMk cId="3973006558" sldId="1346"/>
            <ac:spMk id="2" creationId="{52A43EA2-81E4-596B-A266-FA6D653A6701}"/>
          </ac:spMkLst>
        </pc:spChg>
        <pc:spChg chg="mod">
          <ac:chgData name="Matt Kolon" userId="23ffe71c-c649-46c6-9921-4f3dbcef114c" providerId="ADAL" clId="{EAF9DDF6-93E1-DA4A-942F-114A8DC586DB}" dt="2025-06-11T01:31:55.883" v="840" actId="20577"/>
          <ac:spMkLst>
            <pc:docMk/>
            <pc:sldMk cId="3973006558" sldId="1346"/>
            <ac:spMk id="3" creationId="{570CE14A-8F33-60E8-55EC-5544BF1F1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thandbook.ffiec.gov/it-booklets/architecture-infrastructure-and-operation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EA2-81E4-596B-A266-FA6D653A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to IT Regs in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E14A-8F33-60E8-55EC-5544BF1F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8173204"/>
          </a:xfrm>
        </p:spPr>
        <p:txBody>
          <a:bodyPr>
            <a:normAutofit/>
          </a:bodyPr>
          <a:lstStyle/>
          <a:p>
            <a:r>
              <a:rPr lang="en-US" dirty="0"/>
              <a:t>You’re certainly familiar with the FFIEC IT Handbook (I hope!)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https://ithandbook.ffiec.gov/it-booklets/architecture-infrastructure-and-operations/</a:t>
            </a:r>
            <a:endParaRPr lang="en-US" dirty="0"/>
          </a:p>
          <a:p>
            <a:r>
              <a:rPr lang="en-US" dirty="0"/>
              <a:t>It discusses the design of technology, implementation of IT infrastructure, and delivery of services and value:</a:t>
            </a:r>
          </a:p>
          <a:p>
            <a:pPr lvl="1"/>
            <a:r>
              <a:rPr lang="en-US" dirty="0"/>
              <a:t>Principles and practices for IT and operations as they relate to safety and soundness, consumer financial protection, and compliance.</a:t>
            </a:r>
          </a:p>
          <a:p>
            <a:pPr lvl="1"/>
            <a:r>
              <a:rPr lang="en-US" dirty="0"/>
              <a:t>Processes for addressing risk in design and implementation of IT systems.</a:t>
            </a:r>
          </a:p>
          <a:p>
            <a:pPr lvl="1"/>
            <a:r>
              <a:rPr lang="en-US" dirty="0"/>
              <a:t>Principles to help evaluate the delivery of financial products and services.</a:t>
            </a:r>
          </a:p>
          <a:p>
            <a:pPr lvl="1"/>
            <a:r>
              <a:rPr lang="en-US" dirty="0"/>
              <a:t>Management oversight of AIO and its related components, including governance; common risk management topics; specific activities of AIO; and evolving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973006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first modern network service!</a:t>
            </a:r>
          </a:p>
          <a:p>
            <a:r>
              <a:rPr lang="en-US" dirty="0"/>
              <a:t>Telephone network technology has undergone major </a:t>
            </a:r>
            <a:br>
              <a:rPr lang="en-US" dirty="0"/>
            </a:br>
            <a:r>
              <a:rPr lang="en-US" dirty="0"/>
              <a:t>replacement every 20–30 years</a:t>
            </a:r>
          </a:p>
          <a:p>
            <a:r>
              <a:rPr lang="en-US" dirty="0"/>
              <a:t>In the past, technology replacement was based on </a:t>
            </a:r>
            <a:br>
              <a:rPr lang="en-US" dirty="0"/>
            </a:br>
            <a:r>
              <a:rPr lang="en-US" dirty="0"/>
              <a:t>economics driving when replacement took place</a:t>
            </a:r>
          </a:p>
          <a:p>
            <a:r>
              <a:rPr lang="en-US" dirty="0"/>
              <a:t>Last move was to VoIP, drivers included</a:t>
            </a:r>
          </a:p>
          <a:p>
            <a:pPr lvl="1"/>
            <a:r>
              <a:rPr lang="en-US" dirty="0"/>
              <a:t>Economics</a:t>
            </a:r>
          </a:p>
          <a:p>
            <a:pPr lvl="2"/>
            <a:r>
              <a:rPr lang="en-US" dirty="0"/>
              <a:t>Data now more important than voice</a:t>
            </a:r>
          </a:p>
          <a:p>
            <a:pPr lvl="2"/>
            <a:r>
              <a:rPr lang="en-US" dirty="0"/>
              <a:t>Mobility adds convenience</a:t>
            </a:r>
          </a:p>
          <a:p>
            <a:pPr lvl="2"/>
            <a:r>
              <a:rPr lang="en-US" dirty="0"/>
              <a:t>Demise of the wireline phone</a:t>
            </a:r>
          </a:p>
          <a:p>
            <a:pPr lvl="1"/>
            <a:r>
              <a:rPr lang="en-US" dirty="0"/>
              <a:t>Regulation</a:t>
            </a:r>
          </a:p>
          <a:p>
            <a:pPr lvl="2"/>
            <a:r>
              <a:rPr lang="en-US" dirty="0"/>
              <a:t>Reduced need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Integration with conferencing and IM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Video networks started with over-the-air television broadcasts</a:t>
            </a:r>
          </a:p>
          <a:p>
            <a:r>
              <a:rPr lang="en-US" dirty="0"/>
              <a:t>Many households moved to pay TV to access more content</a:t>
            </a:r>
          </a:p>
          <a:p>
            <a:r>
              <a:rPr lang="en-US" dirty="0"/>
              <a:t>Technology has moved viewing from “live” to “when convenient” and from the TV to a wide variety of devices</a:t>
            </a:r>
          </a:p>
          <a:p>
            <a:r>
              <a:rPr lang="en-US" dirty="0"/>
              <a:t>Increasing drive to internet distribution</a:t>
            </a:r>
          </a:p>
          <a:p>
            <a:pPr lvl="1"/>
            <a:r>
              <a:rPr lang="en-US" dirty="0"/>
              <a:t>Traditional players trying to figure out their roles</a:t>
            </a:r>
          </a:p>
          <a:p>
            <a:pPr lvl="1"/>
            <a:r>
              <a:rPr lang="en-US" dirty="0"/>
              <a:t>Content owners exploring new distribution models</a:t>
            </a:r>
          </a:p>
          <a:p>
            <a:pPr lvl="1"/>
            <a:r>
              <a:rPr lang="en-US" dirty="0"/>
              <a:t>Streaming services fighting for eyeballs</a:t>
            </a:r>
          </a:p>
          <a:p>
            <a:pPr lvl="1"/>
            <a:r>
              <a:rPr lang="en-US" dirty="0"/>
              <a:t>TVs have had to become smarter</a:t>
            </a:r>
          </a:p>
          <a:p>
            <a:r>
              <a:rPr lang="en-US" dirty="0"/>
              <a:t>Business video</a:t>
            </a:r>
          </a:p>
          <a:p>
            <a:pPr lvl="1"/>
            <a:r>
              <a:rPr lang="en-US" dirty="0"/>
              <a:t>Was expensive and required specialized equipment</a:t>
            </a:r>
          </a:p>
          <a:p>
            <a:pPr lvl="1"/>
            <a:r>
              <a:rPr lang="en-US" dirty="0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 has played a critical role in telecommunications and networking</a:t>
            </a:r>
          </a:p>
          <a:p>
            <a:r>
              <a:rPr lang="en-US" dirty="0"/>
              <a:t>Standards also play a significant role</a:t>
            </a:r>
          </a:p>
          <a:p>
            <a:r>
              <a:rPr lang="en-US" dirty="0"/>
              <a:t>Together they drive new capabilities and interoperability</a:t>
            </a:r>
          </a:p>
          <a:p>
            <a:r>
              <a:rPr lang="en-US" dirty="0"/>
              <a:t>Historically security was an afterthought – no longer!</a:t>
            </a:r>
          </a:p>
          <a:p>
            <a:r>
              <a:rPr lang="en-US" dirty="0"/>
              <a:t>Security is an integral part of new products and services</a:t>
            </a:r>
          </a:p>
          <a:p>
            <a:r>
              <a:rPr lang="en-US" dirty="0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69" y="2193131"/>
            <a:ext cx="16446261" cy="6967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table will be assigned a domain in telecommunications. Create a list of 3-5 players in your assigned domain.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4400" dirty="0"/>
              <a:t>Regulators – who regulates telecom and/or the internet?</a:t>
            </a:r>
          </a:p>
          <a:p>
            <a:pPr lvl="1"/>
            <a:r>
              <a:rPr lang="en-US" sz="4400" dirty="0"/>
              <a:t>Internet – is it a service, a network, or what? Who runs it?</a:t>
            </a:r>
          </a:p>
          <a:p>
            <a:pPr lvl="1"/>
            <a:r>
              <a:rPr lang="en-US" sz="4400" dirty="0"/>
              <a:t>Voice – this could be a trick question...</a:t>
            </a:r>
          </a:p>
          <a:p>
            <a:pPr lvl="1"/>
            <a:r>
              <a:rPr lang="en-US" sz="4400" dirty="0"/>
              <a:t>Video – another trick question? Or is video “special”?</a:t>
            </a:r>
          </a:p>
          <a:p>
            <a:pPr lvl="1"/>
            <a:r>
              <a:rPr lang="en-US" sz="4400" dirty="0"/>
              <a:t>Technology – who builds telecom / IT stuff?</a:t>
            </a:r>
          </a:p>
          <a:p>
            <a:pPr lvl="1"/>
            <a:r>
              <a:rPr lang="en-US" sz="4400" dirty="0"/>
              <a:t>Who else is in the mix here?</a:t>
            </a:r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7520942" cy="3462486"/>
          </a:xfrm>
        </p:spPr>
        <p:txBody>
          <a:bodyPr>
            <a:normAutofit/>
          </a:bodyPr>
          <a:lstStyle/>
          <a:p>
            <a:pPr algn="l"/>
            <a:r>
              <a:rPr lang="en-US" sz="10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298" y="6064930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three most important technology advances in banks this century?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A4136B0-99FA-21B1-66D9-DEFD327DC09A}"/>
              </a:ext>
            </a:extLst>
          </p:cNvPr>
          <p:cNvSpPr txBox="1">
            <a:spLocks/>
          </p:cNvSpPr>
          <p:nvPr/>
        </p:nvSpPr>
        <p:spPr>
          <a:xfrm>
            <a:off x="11500182" y="1815540"/>
            <a:ext cx="6483018" cy="274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Maybe a better question is “what are the big changes in  bank networks since you began your career?”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~4.5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networking, bank IT,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10753</Words>
  <Application>Microsoft Macintosh PowerPoint</Application>
  <PresentationFormat>Custom</PresentationFormat>
  <Paragraphs>2497</Paragraphs>
  <Slides>215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Guides to IT Regs in Banking</vt:lpstr>
      <vt:lpstr>The Voice Network</vt:lpstr>
      <vt:lpstr>Data Networks</vt:lpstr>
      <vt:lpstr>Video Networks</vt:lpstr>
      <vt:lpstr>Technology</vt:lpstr>
      <vt:lpstr>Who are the Major Players in Telecom?</vt:lpstr>
      <vt:lpstr>Let me ask you…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7</cp:revision>
  <cp:lastPrinted>2023-04-19T16:32:29Z</cp:lastPrinted>
  <dcterms:created xsi:type="dcterms:W3CDTF">2016-01-13T17:16:24Z</dcterms:created>
  <dcterms:modified xsi:type="dcterms:W3CDTF">2025-06-18T01:23:12Z</dcterms:modified>
  <cp:category/>
</cp:coreProperties>
</file>